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4" r:id="rId1"/>
  </p:sldMasterIdLst>
  <p:sldIdLst>
    <p:sldId id="256" r:id="rId2"/>
    <p:sldId id="258" r:id="rId3"/>
    <p:sldId id="257" r:id="rId4"/>
    <p:sldId id="259" r:id="rId5"/>
    <p:sldId id="262" r:id="rId6"/>
    <p:sldId id="263" r:id="rId7"/>
    <p:sldId id="265" r:id="rId8"/>
    <p:sldId id="266" r:id="rId9"/>
    <p:sldId id="267" r:id="rId10"/>
    <p:sldId id="264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809811B-3250-4A82-9ADD-E1731699BDCC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090F21A-7B9E-4BB7-ABA1-156A08B62A61}" type="slidenum">
              <a:rPr lang="uk-UA" smtClean="0"/>
              <a:t>‹#›</a:t>
            </a:fld>
            <a:endParaRPr lang="uk-UA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7933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811B-3250-4A82-9ADD-E1731699BDCC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F21A-7B9E-4BB7-ABA1-156A08B62A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5274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811B-3250-4A82-9ADD-E1731699BDCC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F21A-7B9E-4BB7-ABA1-156A08B62A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4675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811B-3250-4A82-9ADD-E1731699BDCC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F21A-7B9E-4BB7-ABA1-156A08B62A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135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09811B-3250-4A82-9ADD-E1731699BDCC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90F21A-7B9E-4BB7-ABA1-156A08B62A61}" type="slidenum">
              <a:rPr lang="uk-UA" smtClean="0"/>
              <a:t>‹#›</a:t>
            </a:fld>
            <a:endParaRPr lang="uk-UA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35264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811B-3250-4A82-9ADD-E1731699BDCC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F21A-7B9E-4BB7-ABA1-156A08B62A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0915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811B-3250-4A82-9ADD-E1731699BDCC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F21A-7B9E-4BB7-ABA1-156A08B62A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590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811B-3250-4A82-9ADD-E1731699BDCC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F21A-7B9E-4BB7-ABA1-156A08B62A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9656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811B-3250-4A82-9ADD-E1731699BDCC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F21A-7B9E-4BB7-ABA1-156A08B62A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0510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09811B-3250-4A82-9ADD-E1731699BDCC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90F21A-7B9E-4BB7-ABA1-156A08B62A61}" type="slidenum">
              <a:rPr lang="uk-UA" smtClean="0"/>
              <a:t>‹#›</a:t>
            </a:fld>
            <a:endParaRPr lang="uk-UA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25597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09811B-3250-4A82-9ADD-E1731699BDCC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90F21A-7B9E-4BB7-ABA1-156A08B62A61}" type="slidenum">
              <a:rPr lang="uk-UA" smtClean="0"/>
              <a:t>‹#›</a:t>
            </a:fld>
            <a:endParaRPr lang="uk-UA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41513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9809811B-3250-4A82-9ADD-E1731699BDCC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090F21A-7B9E-4BB7-ABA1-156A08B62A61}" type="slidenum">
              <a:rPr lang="uk-UA" smtClean="0"/>
              <a:t>‹#›</a:t>
            </a:fld>
            <a:endParaRPr lang="uk-UA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50360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328468" y="1293963"/>
            <a:ext cx="9601200" cy="3873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</a:t>
            </a:r>
            <a:r>
              <a:rPr lang="ru-RU" sz="3200" b="1" dirty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200" b="1" dirty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 НВК «Вашківецька </a:t>
            </a:r>
            <a:r>
              <a:rPr lang="ru-RU" sz="3200" b="1" dirty="0" err="1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гімназія</a:t>
            </a:r>
            <a:r>
              <a:rPr lang="ru-RU" sz="3200" b="1" dirty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 smtClean="0">
              <a:solidFill>
                <a:srgbClr val="001A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err="1" smtClean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sz="3200" b="1" dirty="0" smtClean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Івана</a:t>
            </a:r>
            <a:r>
              <a:rPr lang="ru-RU" sz="3200" b="1" dirty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Бажанського</a:t>
            </a:r>
            <a:r>
              <a:rPr lang="ru-RU" sz="3200" b="1" dirty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b="1" dirty="0" err="1" smtClean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Лілії</a:t>
            </a:r>
            <a:r>
              <a:rPr lang="ru-RU" sz="3200" b="1" dirty="0" smtClean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Гуйванюк</a:t>
            </a:r>
            <a:r>
              <a:rPr lang="ru-RU" sz="3200" b="1" dirty="0" smtClean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001A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 err="1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загальних</a:t>
            </a:r>
            <a:r>
              <a:rPr lang="ru-RU" sz="3200" b="1" dirty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зборах</a:t>
            </a:r>
            <a:r>
              <a:rPr lang="ru-RU" sz="3200" b="1" dirty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b="1" dirty="0" err="1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конференції</a:t>
            </a:r>
            <a:r>
              <a:rPr lang="ru-RU" sz="3200" b="1" dirty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/>
            <a:r>
              <a:rPr lang="ru-RU" sz="3200" b="1" dirty="0" smtClean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3200" b="1" dirty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роботу </a:t>
            </a:r>
            <a:r>
              <a:rPr lang="ru-RU" sz="3200" b="1" dirty="0" smtClean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закладу в </a:t>
            </a:r>
            <a:r>
              <a:rPr lang="ru-RU" sz="3200" b="1" dirty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2017/2018 </a:t>
            </a:r>
            <a:r>
              <a:rPr lang="ru-RU" sz="3200" b="1" dirty="0" smtClean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 р. </a:t>
            </a:r>
            <a:endParaRPr lang="ru-RU" sz="3200" b="1" dirty="0">
              <a:solidFill>
                <a:srgbClr val="001A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17.05.2018</a:t>
            </a:r>
            <a:endParaRPr lang="ru-RU" sz="3200" b="1" dirty="0">
              <a:solidFill>
                <a:srgbClr val="001A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200" b="1" dirty="0" smtClean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3200" b="1" dirty="0">
              <a:solidFill>
                <a:srgbClr val="001A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10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000664" y="491706"/>
            <a:ext cx="10791645" cy="59694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33363" y="214298"/>
            <a:ext cx="930811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ПІДСУМОК ІІІ ЕТАПУ  ВСЕУКРАЇНСЬКИХ УЧНІВСЬКИХ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ОЛІМПІАД, КОНКУРСІВ, ІІ</a:t>
            </a:r>
            <a:r>
              <a:rPr kumimoji="0" lang="uk-UA" altLang="uk-UA" sz="2000" b="1" i="0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ЕТУПУ </a:t>
            </a:r>
            <a:r>
              <a:rPr kumimoji="0" lang="uk-UA" altLang="uk-UA" sz="20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ЗАХИСТУ НАУКОВИХ РОБІТ </a:t>
            </a:r>
            <a:r>
              <a:rPr lang="uk-UA" altLang="uk-UA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kumimoji="0" lang="uk-UA" altLang="uk-UA" sz="20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</a:t>
            </a:r>
            <a:endParaRPr kumimoji="0" lang="uk-UA" altLang="uk-UA" sz="20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УЧНІВ НВК «ВАШКІВЕЦЬКА ГІМНАЗІЯ ІМ.І.БАЖАНСЬКОГО»  </a:t>
            </a:r>
            <a:endParaRPr kumimoji="0" lang="uk-UA" altLang="uk-UA" sz="20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2017/2018 Н.Р.</a:t>
            </a:r>
            <a:endParaRPr kumimoji="0" lang="uk-UA" altLang="uk-UA" sz="20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539893"/>
              </p:ext>
            </p:extLst>
          </p:nvPr>
        </p:nvGraphicFramePr>
        <p:xfrm>
          <a:off x="2423522" y="1815146"/>
          <a:ext cx="8646932" cy="1975619"/>
        </p:xfrm>
        <a:graphic>
          <a:graphicData uri="http://schemas.openxmlformats.org/drawingml/2006/table">
            <a:tbl>
              <a:tblPr firstRow="1" firstCol="1" bandRow="1"/>
              <a:tblGrid>
                <a:gridCol w="2272765">
                  <a:extLst>
                    <a:ext uri="{9D8B030D-6E8A-4147-A177-3AD203B41FA5}">
                      <a16:colId xmlns:a16="http://schemas.microsoft.com/office/drawing/2014/main" val="3910957306"/>
                    </a:ext>
                  </a:extLst>
                </a:gridCol>
                <a:gridCol w="2104008">
                  <a:extLst>
                    <a:ext uri="{9D8B030D-6E8A-4147-A177-3AD203B41FA5}">
                      <a16:colId xmlns:a16="http://schemas.microsoft.com/office/drawing/2014/main" val="553610256"/>
                    </a:ext>
                  </a:extLst>
                </a:gridCol>
                <a:gridCol w="1127464">
                  <a:extLst>
                    <a:ext uri="{9D8B030D-6E8A-4147-A177-3AD203B41FA5}">
                      <a16:colId xmlns:a16="http://schemas.microsoft.com/office/drawing/2014/main" val="4169982255"/>
                    </a:ext>
                  </a:extLst>
                </a:gridCol>
                <a:gridCol w="949911">
                  <a:extLst>
                    <a:ext uri="{9D8B030D-6E8A-4147-A177-3AD203B41FA5}">
                      <a16:colId xmlns:a16="http://schemas.microsoft.com/office/drawing/2014/main" val="750026783"/>
                    </a:ext>
                  </a:extLst>
                </a:gridCol>
                <a:gridCol w="2192784">
                  <a:extLst>
                    <a:ext uri="{9D8B030D-6E8A-4147-A177-3AD203B41FA5}">
                      <a16:colId xmlns:a16="http://schemas.microsoft.com/office/drawing/2014/main" val="332060699"/>
                    </a:ext>
                  </a:extLst>
                </a:gridCol>
              </a:tblGrid>
              <a:tr h="448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Прізвище, ім’я  учня</a:t>
                      </a:r>
                      <a:endParaRPr lang="uk-UA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uk-UA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Місце</a:t>
                      </a:r>
                      <a:endParaRPr lang="uk-UA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uk-UA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Прізвище  учителя</a:t>
                      </a:r>
                      <a:endParaRPr lang="uk-UA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7259014"/>
                  </a:ext>
                </a:extLst>
              </a:tr>
              <a:tr h="478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Лисан</a:t>
                      </a: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Михайло</a:t>
                      </a:r>
                      <a:endParaRPr lang="uk-UA" sz="20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історія</a:t>
                      </a:r>
                      <a:endParaRPr lang="uk-UA" sz="20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ІІІ </a:t>
                      </a:r>
                      <a:endParaRPr lang="uk-UA" sz="20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20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Попович  О.В.</a:t>
                      </a:r>
                      <a:endParaRPr lang="uk-UA" sz="20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9921818"/>
                  </a:ext>
                </a:extLst>
              </a:tr>
              <a:tr h="478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Пріньковський Роман</a:t>
                      </a:r>
                      <a:endParaRPr lang="uk-UA" sz="20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ІКТ</a:t>
                      </a:r>
                      <a:endParaRPr lang="uk-UA" sz="20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ІІІ </a:t>
                      </a:r>
                      <a:endParaRPr lang="uk-UA" sz="20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20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Гуменюк М.В.</a:t>
                      </a:r>
                      <a:endParaRPr lang="uk-UA" sz="20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194489"/>
                  </a:ext>
                </a:extLst>
              </a:tr>
              <a:tr h="570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Пріньковський Роман</a:t>
                      </a:r>
                      <a:endParaRPr lang="uk-UA" sz="20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Фізика</a:t>
                      </a:r>
                      <a:endParaRPr lang="uk-UA" sz="20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ІІІ </a:t>
                      </a:r>
                      <a:endParaRPr lang="uk-UA" sz="20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20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Вірста</a:t>
                      </a: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І.М.</a:t>
                      </a:r>
                      <a:endParaRPr lang="uk-UA" sz="20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480951"/>
                  </a:ext>
                </a:extLst>
              </a:tr>
            </a:tbl>
          </a:graphicData>
        </a:graphic>
      </p:graphicFrame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69752"/>
              </p:ext>
            </p:extLst>
          </p:nvPr>
        </p:nvGraphicFramePr>
        <p:xfrm>
          <a:off x="2414644" y="3946522"/>
          <a:ext cx="8664687" cy="1575535"/>
        </p:xfrm>
        <a:graphic>
          <a:graphicData uri="http://schemas.openxmlformats.org/drawingml/2006/table">
            <a:tbl>
              <a:tblPr firstRow="1" firstCol="1" bandRow="1"/>
              <a:tblGrid>
                <a:gridCol w="2246132">
                  <a:extLst>
                    <a:ext uri="{9D8B030D-6E8A-4147-A177-3AD203B41FA5}">
                      <a16:colId xmlns:a16="http://schemas.microsoft.com/office/drawing/2014/main" val="2795374848"/>
                    </a:ext>
                  </a:extLst>
                </a:gridCol>
                <a:gridCol w="2121764">
                  <a:extLst>
                    <a:ext uri="{9D8B030D-6E8A-4147-A177-3AD203B41FA5}">
                      <a16:colId xmlns:a16="http://schemas.microsoft.com/office/drawing/2014/main" val="3622353238"/>
                    </a:ext>
                  </a:extLst>
                </a:gridCol>
                <a:gridCol w="1127463">
                  <a:extLst>
                    <a:ext uri="{9D8B030D-6E8A-4147-A177-3AD203B41FA5}">
                      <a16:colId xmlns:a16="http://schemas.microsoft.com/office/drawing/2014/main" val="3436214381"/>
                    </a:ext>
                  </a:extLst>
                </a:gridCol>
                <a:gridCol w="976544">
                  <a:extLst>
                    <a:ext uri="{9D8B030D-6E8A-4147-A177-3AD203B41FA5}">
                      <a16:colId xmlns:a16="http://schemas.microsoft.com/office/drawing/2014/main" val="314312570"/>
                    </a:ext>
                  </a:extLst>
                </a:gridCol>
                <a:gridCol w="2192784">
                  <a:extLst>
                    <a:ext uri="{9D8B030D-6E8A-4147-A177-3AD203B41FA5}">
                      <a16:colId xmlns:a16="http://schemas.microsoft.com/office/drawing/2014/main" val="2298136338"/>
                    </a:ext>
                  </a:extLst>
                </a:gridCol>
              </a:tblGrid>
              <a:tr h="1014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Стрілецька Антоніна</a:t>
                      </a:r>
                      <a:endParaRPr lang="uk-UA" sz="16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Мовно-літературний конкурс </a:t>
                      </a:r>
                      <a:r>
                        <a:rPr lang="uk-UA" sz="1600" b="1" dirty="0" err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ім.Шевчека</a:t>
                      </a:r>
                      <a:endParaRPr lang="uk-UA" sz="16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uk-UA" sz="16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6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Стренадко М.М.</a:t>
                      </a:r>
                      <a:endParaRPr lang="uk-UA" sz="16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0475343"/>
                  </a:ext>
                </a:extLst>
              </a:tr>
              <a:tr h="441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Приймак Марина</a:t>
                      </a:r>
                      <a:endParaRPr lang="uk-UA" sz="16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Читці віршів </a:t>
                      </a:r>
                      <a:r>
                        <a:rPr lang="uk-UA" sz="1600" b="1" dirty="0" err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Ю.Федьковича</a:t>
                      </a:r>
                      <a:endParaRPr lang="uk-UA" sz="16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uk-UA" sz="16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6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Стренадко</a:t>
                      </a: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М.М.</a:t>
                      </a:r>
                      <a:endParaRPr lang="uk-UA" sz="16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2057760"/>
                  </a:ext>
                </a:extLst>
              </a:tr>
            </a:tbl>
          </a:graphicData>
        </a:graphic>
      </p:graphicFrame>
      <p:graphicFrame>
        <p:nvGraphicFramePr>
          <p:cNvPr id="6" name="Таблиця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155288"/>
              </p:ext>
            </p:extLst>
          </p:nvPr>
        </p:nvGraphicFramePr>
        <p:xfrm>
          <a:off x="2423522" y="5743853"/>
          <a:ext cx="8646932" cy="823468"/>
        </p:xfrm>
        <a:graphic>
          <a:graphicData uri="http://schemas.openxmlformats.org/drawingml/2006/table">
            <a:tbl>
              <a:tblPr firstRow="1" firstCol="1" bandRow="1"/>
              <a:tblGrid>
                <a:gridCol w="2201744">
                  <a:extLst>
                    <a:ext uri="{9D8B030D-6E8A-4147-A177-3AD203B41FA5}">
                      <a16:colId xmlns:a16="http://schemas.microsoft.com/office/drawing/2014/main" val="291646228"/>
                    </a:ext>
                  </a:extLst>
                </a:gridCol>
                <a:gridCol w="2148396">
                  <a:extLst>
                    <a:ext uri="{9D8B030D-6E8A-4147-A177-3AD203B41FA5}">
                      <a16:colId xmlns:a16="http://schemas.microsoft.com/office/drawing/2014/main" val="3303769897"/>
                    </a:ext>
                  </a:extLst>
                </a:gridCol>
                <a:gridCol w="1118587">
                  <a:extLst>
                    <a:ext uri="{9D8B030D-6E8A-4147-A177-3AD203B41FA5}">
                      <a16:colId xmlns:a16="http://schemas.microsoft.com/office/drawing/2014/main" val="2377218033"/>
                    </a:ext>
                  </a:extLst>
                </a:gridCol>
                <a:gridCol w="994299">
                  <a:extLst>
                    <a:ext uri="{9D8B030D-6E8A-4147-A177-3AD203B41FA5}">
                      <a16:colId xmlns:a16="http://schemas.microsoft.com/office/drawing/2014/main" val="3591415231"/>
                    </a:ext>
                  </a:extLst>
                </a:gridCol>
                <a:gridCol w="2183906">
                  <a:extLst>
                    <a:ext uri="{9D8B030D-6E8A-4147-A177-3AD203B41FA5}">
                      <a16:colId xmlns:a16="http://schemas.microsoft.com/office/drawing/2014/main" val="3538928015"/>
                    </a:ext>
                  </a:extLst>
                </a:gridCol>
              </a:tblGrid>
              <a:tr h="7173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Волощук Тетяна</a:t>
                      </a:r>
                      <a:endParaRPr lang="uk-UA" sz="16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Літературознавство</a:t>
                      </a:r>
                      <a:endParaRPr lang="uk-UA" sz="16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Учасник </a:t>
                      </a:r>
                      <a:r>
                        <a:rPr lang="en-US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</a:t>
                      </a: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етапу</a:t>
                      </a:r>
                      <a:endParaRPr lang="uk-UA" sz="16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  <a:endParaRPr lang="uk-UA" sz="16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6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Гуйванюк</a:t>
                      </a: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Л.М.</a:t>
                      </a:r>
                      <a:endParaRPr lang="uk-UA" sz="16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4287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483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27717" y="332913"/>
            <a:ext cx="6236564" cy="25434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800" b="1" dirty="0" smtClean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 не перший рік гімназія тісно співпрацює з Буковинською малою академією наук.</a:t>
            </a:r>
          </a:p>
          <a:p>
            <a:pPr marL="0" indent="0" algn="ctr">
              <a:buNone/>
            </a:pPr>
            <a:r>
              <a:rPr lang="uk-UA" sz="1800" dirty="0" smtClean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 творчої групи «Юний програміст» є студентами </a:t>
            </a:r>
            <a:r>
              <a:rPr lang="uk-UA" sz="1800" dirty="0" err="1" smtClean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БМАНу</a:t>
            </a:r>
            <a:r>
              <a:rPr lang="uk-UA" sz="1800" dirty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12 жовтня у Мармуровій залі Чернівецького національного університету імені Юрія </a:t>
            </a:r>
            <a:r>
              <a:rPr lang="uk-UA" sz="1800" dirty="0" err="1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Федьковича</a:t>
            </a:r>
            <a:r>
              <a:rPr lang="uk-UA" sz="1800" dirty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відбулися урочистості Посвяти у слухачі Буковинської малої академії наук учнівської молоді.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5355121" y="3775044"/>
            <a:ext cx="5557421" cy="26257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 учні творчої групи «Юний програміст» брали участь у всеукраїнські інтернет олімпіаді з інформаційних технологій.</a:t>
            </a:r>
          </a:p>
          <a:p>
            <a:pPr algn="ctr"/>
            <a:r>
              <a:rPr lang="uk-UA" sz="2000" dirty="0" smtClean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Так, Пріньковський Роман (учень 9 класу) </a:t>
            </a:r>
          </a:p>
          <a:p>
            <a:pPr algn="ctr"/>
            <a:r>
              <a:rPr lang="uk-UA" sz="2000" dirty="0" smtClean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пройшов 2 з 4 етапи, а семикласник Ігор Савенко пройшов 3 з 4 етапів та потрапив у 6-ку кращих восьмикласників України. </a:t>
            </a:r>
            <a:endParaRPr lang="uk-UA" sz="2000" dirty="0">
              <a:solidFill>
                <a:srgbClr val="001A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Ð¡Ð²ÑÑÐ»Ð¸Ð½Ð° Ð²ÑÐ´ ÐÑÐ»ÑÑ ÐÐ¸ÐºÐ¾Ð»Ð°ÑÐ²Ð½Ð¾Ñ ÐÑÐ¹Ð²Ð°Ð½ÑÐº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343" y="332913"/>
            <a:ext cx="4208016" cy="315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Ð¡Ð²ÑÑÐ»Ð¸Ð½Ð° Ð²ÑÐ´ ÐÑÐ»ÑÑ ÐÐ¸ÐºÐ¾Ð»Ð°ÑÐ²Ð½Ð¾Ñ ÐÑÐ¹Ð²Ð°Ð½ÑÐº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455" y="2589323"/>
            <a:ext cx="2429928" cy="404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11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4359797" y="147998"/>
            <a:ext cx="6720395" cy="710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ЛЮДИНА ПОЧИНАЄТЬСЯ З ДОБРА</a:t>
            </a:r>
          </a:p>
        </p:txBody>
      </p:sp>
      <p:pic>
        <p:nvPicPr>
          <p:cNvPr id="11266" name="Picture 2" descr="Ð¡Ð²ÑÑÐ»Ð¸Ð½Ð° Ð²ÑÐ´ ÐÑÐ»ÑÑ ÐÐ¸ÐºÐ¾Ð»Ð°ÑÐ²Ð½Ð¾Ñ ÐÑÐ¹Ð²Ð°Ð½ÑÐº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34" y="3864058"/>
            <a:ext cx="3676550" cy="27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Ð¡Ð²ÑÑÐ»Ð¸Ð½Ð° Ð²ÑÐ´ ÐÑÐ»ÑÑ ÐÐ¸ÐºÐ¾Ð»Ð°ÑÐ²Ð½Ð¾Ñ ÐÑÐ¹Ð²Ð°Ð½ÑÐº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34" y="605901"/>
            <a:ext cx="2920754" cy="219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Ð¡Ð²ÑÑÐ»Ð¸Ð½Ð° Ð²ÑÐ´ ÐÑÐ»ÑÑ ÐÐ¸ÐºÐ¾Ð»Ð°ÑÐ²Ð½Ð¾Ñ ÐÑÐ¹Ð²Ð°Ð½ÑÐº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317" y="858212"/>
            <a:ext cx="4989538" cy="299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178" y="2796467"/>
            <a:ext cx="3775414" cy="27991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9797" y="3681203"/>
            <a:ext cx="3953301" cy="2940268"/>
          </a:xfrm>
          <a:prstGeom prst="rect">
            <a:avLst/>
          </a:prstGeom>
        </p:spPr>
      </p:pic>
      <p:pic>
        <p:nvPicPr>
          <p:cNvPr id="11270" name="Picture 6" descr="Ð¡Ð²ÑÑÐ»Ð¸Ð½Ð° Ð²ÑÐ´ ÐÑÐ»ÑÑ ÐÐ¸ÐºÐ¾Ð»Ð°ÑÐ²Ð½Ð¾Ñ ÐÑÐ¹Ð²Ð°Ð½ÑÐº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062" y="2128389"/>
            <a:ext cx="3948255" cy="222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76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3307596" y="58098"/>
            <a:ext cx="6232124" cy="683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 з учасником АТО</a:t>
            </a:r>
            <a:endParaRPr lang="uk-UA" sz="2800" b="1" dirty="0">
              <a:solidFill>
                <a:srgbClr val="001A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61" y="852256"/>
            <a:ext cx="3985146" cy="22416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805" y="852256"/>
            <a:ext cx="4752714" cy="26734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596" y="2355346"/>
            <a:ext cx="3757961" cy="21138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49" y="3746810"/>
            <a:ext cx="5094868" cy="28658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36" y="4074246"/>
            <a:ext cx="4512759" cy="253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7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3586376" y="80400"/>
            <a:ext cx="7564844" cy="683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smtClean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</a:t>
            </a:r>
            <a:endParaRPr lang="uk-UA" sz="2800" b="1" dirty="0">
              <a:solidFill>
                <a:srgbClr val="001A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38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000664" y="491706"/>
            <a:ext cx="10791645" cy="59694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380225" y="793630"/>
            <a:ext cx="10205049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err="1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Здобутки</a:t>
            </a:r>
            <a:r>
              <a:rPr lang="ru-RU" sz="3200" b="1" dirty="0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1" dirty="0" err="1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перспективи</a:t>
            </a:r>
            <a:r>
              <a:rPr lang="ru-RU" sz="3200" b="1" dirty="0" smtClean="0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3200" b="1" dirty="0">
              <a:solidFill>
                <a:srgbClr val="001A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Про </a:t>
            </a:r>
            <a:r>
              <a:rPr lang="ru-RU" sz="2400" dirty="0" err="1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</a:t>
            </a:r>
            <a:r>
              <a:rPr lang="ru-RU" sz="2400" dirty="0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400" dirty="0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 ДПА та ЗНО в 4, 9 та 11 </a:t>
            </a:r>
            <a:r>
              <a:rPr lang="ru-RU" sz="2400" dirty="0" err="1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класах</a:t>
            </a:r>
            <a:r>
              <a:rPr lang="ru-RU" sz="2400" dirty="0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400" dirty="0" smtClean="0">
              <a:solidFill>
                <a:srgbClr val="001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Про </a:t>
            </a:r>
            <a:r>
              <a:rPr lang="ru-RU" sz="2400" dirty="0" err="1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оздоровлення</a:t>
            </a:r>
            <a:r>
              <a:rPr lang="ru-RU" sz="2400" dirty="0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влітку</a:t>
            </a:r>
            <a:r>
              <a:rPr lang="ru-RU" sz="2400" dirty="0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2018 року. </a:t>
            </a:r>
            <a:r>
              <a:rPr lang="ru-RU" sz="2400" dirty="0" err="1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400" dirty="0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пришкільного</a:t>
            </a:r>
            <a:r>
              <a:rPr lang="ru-RU" sz="2400" dirty="0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табору </a:t>
            </a:r>
            <a:r>
              <a:rPr lang="ru-RU" sz="2400" dirty="0" err="1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відпочинку</a:t>
            </a:r>
            <a:r>
              <a:rPr lang="ru-RU" sz="2400" dirty="0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400" dirty="0" smtClean="0">
              <a:solidFill>
                <a:srgbClr val="001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Про </a:t>
            </a:r>
            <a:r>
              <a:rPr lang="ru-RU" sz="2400" dirty="0" err="1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підсумки</a:t>
            </a:r>
            <a:r>
              <a:rPr lang="ru-RU" sz="2400" dirty="0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батькивських</a:t>
            </a:r>
            <a:r>
              <a:rPr lang="ru-RU" sz="2400" dirty="0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комітетів</a:t>
            </a:r>
            <a:r>
              <a:rPr lang="ru-RU" sz="2400" dirty="0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2017/2018 </a:t>
            </a:r>
            <a:r>
              <a:rPr lang="ru-RU" sz="2400" dirty="0" err="1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навчальному</a:t>
            </a:r>
            <a:r>
              <a:rPr lang="ru-RU" sz="2400" dirty="0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400" dirty="0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400" dirty="0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наступний</a:t>
            </a:r>
            <a:r>
              <a:rPr lang="ru-RU" sz="2400" dirty="0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</a:t>
            </a:r>
            <a:r>
              <a:rPr lang="ru-RU" sz="2400" dirty="0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400" dirty="0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400" dirty="0" smtClean="0">
              <a:solidFill>
                <a:srgbClr val="001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Звіт</a:t>
            </a:r>
            <a:r>
              <a:rPr lang="ru-RU" sz="2400" dirty="0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БО «Батьки для </a:t>
            </a:r>
            <a:r>
              <a:rPr lang="ru-RU" sz="2400" dirty="0" err="1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ctr"/>
            <a:endParaRPr lang="ru-RU" sz="2400" dirty="0" smtClean="0">
              <a:solidFill>
                <a:srgbClr val="001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6.Різне</a:t>
            </a:r>
            <a:endParaRPr lang="ru-RU" sz="2400" dirty="0">
              <a:solidFill>
                <a:srgbClr val="001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96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000664" y="491706"/>
            <a:ext cx="10791645" cy="59694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Прямокутник 4"/>
          <p:cNvSpPr/>
          <p:nvPr/>
        </p:nvSpPr>
        <p:spPr>
          <a:xfrm>
            <a:off x="5992427" y="820075"/>
            <a:ext cx="611043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Учні школи – активні учасники </a:t>
            </a:r>
            <a:endParaRPr lang="uk-UA" sz="2400" b="1" dirty="0" smtClean="0">
              <a:solidFill>
                <a:srgbClr val="001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 smtClean="0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 та </a:t>
            </a:r>
            <a:r>
              <a:rPr lang="uk-UA" sz="2400" b="1" dirty="0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Всеукраїнських інтерактивних конкурсів:</a:t>
            </a:r>
          </a:p>
          <a:p>
            <a:endParaRPr lang="uk-UA" sz="2400" dirty="0" smtClean="0">
              <a:solidFill>
                <a:srgbClr val="001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uk-UA" sz="2400" dirty="0" smtClean="0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36 </a:t>
            </a:r>
            <a:r>
              <a:rPr lang="uk-UA" sz="2400" dirty="0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учнів – «Кенгуру» </a:t>
            </a:r>
            <a:endParaRPr lang="uk-UA" sz="2400" dirty="0" smtClean="0">
              <a:solidFill>
                <a:srgbClr val="001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/>
            <a:r>
              <a:rPr lang="uk-UA" sz="2400" dirty="0" smtClean="0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dirty="0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 </a:t>
            </a:r>
            <a:r>
              <a:rPr lang="uk-UA" sz="2400" dirty="0" smtClean="0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sz="2400" dirty="0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«відмінний», </a:t>
            </a:r>
            <a:r>
              <a:rPr lang="uk-UA" sz="2400" dirty="0" smtClean="0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uk-UA" sz="2400" dirty="0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«добрих</a:t>
            </a:r>
            <a:r>
              <a:rPr lang="uk-UA" sz="2400" dirty="0" smtClean="0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»);</a:t>
            </a:r>
          </a:p>
          <a:p>
            <a:pPr marL="355600"/>
            <a:r>
              <a:rPr lang="uk-UA" sz="2400" dirty="0" smtClean="0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очікуються результати міжнародного етапу</a:t>
            </a:r>
            <a:endParaRPr lang="uk-UA" sz="2400" dirty="0">
              <a:solidFill>
                <a:srgbClr val="001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dirty="0" smtClean="0">
              <a:solidFill>
                <a:srgbClr val="001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uk-UA" sz="2400" dirty="0" smtClean="0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39 </a:t>
            </a:r>
            <a:r>
              <a:rPr lang="uk-UA" sz="2400" dirty="0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учнів – «Бобер» </a:t>
            </a:r>
          </a:p>
          <a:p>
            <a:pPr marL="355600"/>
            <a:r>
              <a:rPr lang="uk-UA" sz="2400" dirty="0" smtClean="0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dirty="0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 16 «</a:t>
            </a:r>
            <a:r>
              <a:rPr lang="uk-UA" sz="2400" dirty="0" smtClean="0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відмінних», 10«добрих»);</a:t>
            </a:r>
            <a:endParaRPr lang="uk-UA" sz="2400" dirty="0">
              <a:solidFill>
                <a:srgbClr val="001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dirty="0" smtClean="0">
              <a:solidFill>
                <a:srgbClr val="001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uk-UA" sz="2400" dirty="0" smtClean="0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uk-UA" sz="2400" dirty="0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учнів – «Гринвіч» </a:t>
            </a:r>
            <a:endParaRPr lang="uk-UA" sz="2400" dirty="0" smtClean="0">
              <a:solidFill>
                <a:srgbClr val="001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/>
            <a:r>
              <a:rPr lang="uk-UA" sz="2400" dirty="0" smtClean="0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dirty="0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 </a:t>
            </a:r>
            <a:r>
              <a:rPr lang="uk-UA" sz="2400" dirty="0" smtClean="0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 місць-1, </a:t>
            </a:r>
            <a:r>
              <a:rPr lang="uk-UA" sz="2400" dirty="0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ІІ- </a:t>
            </a:r>
            <a:r>
              <a:rPr lang="uk-UA" sz="2400" dirty="0" smtClean="0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3);</a:t>
            </a:r>
            <a:endParaRPr lang="uk-UA" sz="2400" dirty="0">
              <a:solidFill>
                <a:srgbClr val="001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455" y="252307"/>
            <a:ext cx="4201517" cy="2996920"/>
          </a:xfrm>
          <a:prstGeom prst="rect">
            <a:avLst/>
          </a:prstGeom>
        </p:spPr>
      </p:pic>
      <p:pic>
        <p:nvPicPr>
          <p:cNvPr id="3074" name="Picture 2" descr="Ð¡Ð²ÑÑÐ»Ð¸Ð½Ð° Ð²ÑÐ´ ÐÐ²Ð´Ð¾ÐºÑÑ ÐÐ°Ð²ÑÐ¸Ð»ÑÐº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792" y="3417495"/>
            <a:ext cx="3942269" cy="295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38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343265" y="62969"/>
            <a:ext cx="10791645" cy="992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 2017/2018 навчального року </a:t>
            </a:r>
          </a:p>
          <a:p>
            <a:pPr algn="ctr"/>
            <a:r>
              <a:rPr lang="uk-UA" sz="2400" b="1" dirty="0" smtClean="0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базі гімназії було проведено 2 методичних об</a:t>
            </a:r>
            <a:r>
              <a:rPr lang="en-US" sz="2400" b="1" dirty="0" smtClean="0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b="1" dirty="0" smtClean="0">
                <a:solidFill>
                  <a:srgbClr val="001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єднання </a:t>
            </a:r>
            <a:endParaRPr lang="uk-UA" sz="2400" b="1" dirty="0">
              <a:solidFill>
                <a:srgbClr val="001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835170" y="3888419"/>
            <a:ext cx="5684222" cy="28408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b="1" dirty="0" err="1" smtClean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b="1" dirty="0" smtClean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пройшов</a:t>
            </a:r>
            <a:r>
              <a:rPr lang="ru-RU" b="1" dirty="0" smtClean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</a:t>
            </a:r>
            <a:r>
              <a:rPr lang="ru-RU" b="1" dirty="0" smtClean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вчителів</a:t>
            </a:r>
            <a:r>
              <a:rPr lang="ru-RU" b="1" dirty="0" smtClean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b="1" dirty="0" smtClean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b="1" dirty="0" smtClean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 smtClean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ru-RU" b="1" dirty="0" smtClean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Вашківецького</a:t>
            </a:r>
            <a:r>
              <a:rPr lang="ru-RU" b="1" dirty="0" smtClean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ОТГ</a:t>
            </a:r>
          </a:p>
          <a:p>
            <a:pPr algn="ctr"/>
            <a:r>
              <a:rPr lang="ru-RU" b="1" dirty="0" smtClean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b="1" dirty="0" err="1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Іван</a:t>
            </a:r>
            <a:r>
              <a:rPr lang="ru-RU" b="1" dirty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Бажанський</a:t>
            </a:r>
            <a:r>
              <a:rPr lang="ru-RU" b="1" dirty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 err="1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Сухомлинський</a:t>
            </a:r>
            <a:r>
              <a:rPr lang="ru-RU" b="1" dirty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рідного</a:t>
            </a:r>
            <a:r>
              <a:rPr lang="ru-RU" b="1" dirty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краю</a:t>
            </a:r>
            <a:r>
              <a:rPr lang="ru-RU" b="1" dirty="0" smtClean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pPr algn="ctr"/>
            <a:r>
              <a:rPr lang="ru-RU" b="1" dirty="0" err="1" smtClean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</a:t>
            </a:r>
            <a:r>
              <a:rPr lang="ru-RU" b="1" dirty="0" smtClean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семінару</a:t>
            </a:r>
            <a:r>
              <a:rPr lang="ru-RU" b="1" dirty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</a:t>
            </a:r>
            <a:r>
              <a:rPr lang="ru-RU" b="1" dirty="0" err="1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акції</a:t>
            </a:r>
            <a:r>
              <a:rPr lang="ru-RU" b="1" dirty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dirty="0" err="1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Буковині</a:t>
            </a:r>
            <a:r>
              <a:rPr lang="ru-RU" b="1" dirty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згадку</a:t>
            </a:r>
            <a:r>
              <a:rPr lang="ru-RU" b="1" dirty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b="1" dirty="0" smtClean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досадили 100 </a:t>
            </a:r>
            <a:r>
              <a:rPr lang="ru-RU" b="1" dirty="0" err="1" smtClean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садженців</a:t>
            </a:r>
            <a:r>
              <a:rPr lang="ru-RU" b="1" dirty="0" smtClean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 smtClean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яблуневому</a:t>
            </a:r>
            <a:r>
              <a:rPr lang="ru-RU" b="1" dirty="0" smtClean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саду </a:t>
            </a:r>
            <a:r>
              <a:rPr lang="ru-RU" b="1" dirty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честь 155-ої </a:t>
            </a:r>
            <a:r>
              <a:rPr lang="ru-RU" b="1" dirty="0" err="1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річниці</a:t>
            </a:r>
            <a:r>
              <a:rPr lang="ru-RU" b="1" dirty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dirty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Дня </a:t>
            </a:r>
            <a:r>
              <a:rPr lang="ru-RU" b="1" dirty="0" err="1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народження</a:t>
            </a:r>
            <a:r>
              <a:rPr lang="ru-RU" b="1" dirty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відомого</a:t>
            </a:r>
            <a:r>
              <a:rPr lang="ru-RU" b="1" dirty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просвітителя</a:t>
            </a:r>
            <a:r>
              <a:rPr lang="ru-RU" b="1" dirty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Буковини</a:t>
            </a:r>
            <a:r>
              <a:rPr lang="ru-RU" b="1" dirty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 err="1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Івана</a:t>
            </a:r>
            <a:r>
              <a:rPr lang="ru-RU" b="1" dirty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Миколайовича</a:t>
            </a:r>
            <a:r>
              <a:rPr lang="ru-RU" b="1" dirty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Бажанського</a:t>
            </a:r>
            <a:endParaRPr lang="uk-UA" b="1" dirty="0">
              <a:solidFill>
                <a:srgbClr val="001A00"/>
              </a:solidFill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476881" y="790113"/>
            <a:ext cx="5932797" cy="1109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грудня 2017 року відбулось методичне об</a:t>
            </a:r>
            <a:r>
              <a:rPr lang="en-US" b="1" dirty="0" smtClean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smtClean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єднання вчителів математики</a:t>
            </a:r>
            <a:r>
              <a:rPr lang="en-US" b="1" dirty="0" smtClean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 smtClean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Вашківецької</a:t>
            </a:r>
            <a:r>
              <a:rPr lang="uk-UA" b="1" dirty="0" smtClean="0">
                <a:solidFill>
                  <a:srgbClr val="001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ОТГ</a:t>
            </a:r>
            <a:endParaRPr lang="uk-UA" b="1" dirty="0">
              <a:solidFill>
                <a:srgbClr val="001A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Ð¡Ð²ÑÑÐ»Ð¸Ð½Ð° Ð²ÑÐ´ ÐÐÐ Â«ÐÐ°ÑÐºÑÐ²ÐµÑÑÐºÐ° Ð³ÑÐ¼Ð½Ð°Ð·ÑÑ ÑÐ¼.Ð.ÐÐ°Ð¶Ð°Ð½ÑÑÐºÐ¾Ð³Ð¾Â»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392" y="4233000"/>
            <a:ext cx="3756334" cy="249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¡Ð²ÑÑÐ»Ð¸Ð½Ð° Ð²ÑÐ´ ÐÐÐ Â«ÐÐ°ÑÐºÑÐ²ÐµÑÑÐºÐ° Ð³ÑÐ¼Ð½Ð°Ð·ÑÑ ÑÐ¼.Ð.ÐÐ°Ð¶Ð°Ð½ÑÑÐºÐ¾Ð³Ð¾Â»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249" y="2379217"/>
            <a:ext cx="3548383" cy="235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9392" y="1152381"/>
            <a:ext cx="2431546" cy="24315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09" y="1776965"/>
            <a:ext cx="2234311" cy="22343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t="9715" b="21889"/>
          <a:stretch/>
        </p:blipFill>
        <p:spPr>
          <a:xfrm>
            <a:off x="3017641" y="2148396"/>
            <a:ext cx="3392037" cy="174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8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000664" y="491706"/>
            <a:ext cx="10791645" cy="59694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кутник 1"/>
          <p:cNvSpPr/>
          <p:nvPr/>
        </p:nvSpPr>
        <p:spPr>
          <a:xfrm>
            <a:off x="955933" y="5055052"/>
            <a:ext cx="9942989" cy="1589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1A00"/>
                </a:solidFill>
              </a:rPr>
              <a:t>22 – 23 березня у м. Тернополі проходив ІІ відкритий Західноукраїнський інтелектуальний турнір «</a:t>
            </a:r>
            <a:r>
              <a:rPr lang="de-DE" dirty="0">
                <a:solidFill>
                  <a:srgbClr val="001A00"/>
                </a:solidFill>
              </a:rPr>
              <a:t>NATUS VINCERE</a:t>
            </a:r>
            <a:r>
              <a:rPr lang="de-DE" dirty="0" smtClean="0">
                <a:solidFill>
                  <a:srgbClr val="001A00"/>
                </a:solidFill>
              </a:rPr>
              <a:t>»</a:t>
            </a:r>
            <a:r>
              <a:rPr lang="uk-UA" dirty="0" smtClean="0">
                <a:solidFill>
                  <a:srgbClr val="001A00"/>
                </a:solidFill>
              </a:rPr>
              <a:t>, в якому </a:t>
            </a:r>
            <a:r>
              <a:rPr lang="uk-UA" dirty="0">
                <a:solidFill>
                  <a:srgbClr val="001A00"/>
                </a:solidFill>
              </a:rPr>
              <a:t>Чернівецьку область   представляла команда НВК «Вашківецька гімназія ім. І </a:t>
            </a:r>
            <a:r>
              <a:rPr lang="uk-UA" dirty="0" err="1">
                <a:solidFill>
                  <a:srgbClr val="001A00"/>
                </a:solidFill>
              </a:rPr>
              <a:t>Бажанського</a:t>
            </a:r>
            <a:r>
              <a:rPr lang="uk-UA" dirty="0">
                <a:solidFill>
                  <a:srgbClr val="001A00"/>
                </a:solidFill>
              </a:rPr>
              <a:t>» у складі: Поповича Олексія Васильовича, керівника (тренера) команди; </a:t>
            </a:r>
            <a:r>
              <a:rPr lang="uk-UA" dirty="0" err="1">
                <a:solidFill>
                  <a:srgbClr val="001A00"/>
                </a:solidFill>
              </a:rPr>
              <a:t>Шинкарюк</a:t>
            </a:r>
            <a:r>
              <a:rPr lang="uk-UA" dirty="0">
                <a:solidFill>
                  <a:srgbClr val="001A00"/>
                </a:solidFill>
              </a:rPr>
              <a:t> Михайлини, капітана команди; </a:t>
            </a:r>
            <a:r>
              <a:rPr lang="uk-UA" dirty="0" err="1">
                <a:solidFill>
                  <a:srgbClr val="001A00"/>
                </a:solidFill>
              </a:rPr>
              <a:t>Лисана</a:t>
            </a:r>
            <a:r>
              <a:rPr lang="uk-UA" dirty="0">
                <a:solidFill>
                  <a:srgbClr val="001A00"/>
                </a:solidFill>
              </a:rPr>
              <a:t> Михайла, Гаврилюка Михайла, </a:t>
            </a:r>
            <a:r>
              <a:rPr lang="uk-UA" dirty="0" err="1">
                <a:solidFill>
                  <a:srgbClr val="001A00"/>
                </a:solidFill>
              </a:rPr>
              <a:t>Пріньковського</a:t>
            </a:r>
            <a:r>
              <a:rPr lang="uk-UA" dirty="0">
                <a:solidFill>
                  <a:srgbClr val="001A00"/>
                </a:solidFill>
              </a:rPr>
              <a:t> Романа, </a:t>
            </a:r>
            <a:r>
              <a:rPr lang="uk-UA" dirty="0" err="1">
                <a:solidFill>
                  <a:srgbClr val="001A00"/>
                </a:solidFill>
              </a:rPr>
              <a:t>Орчук</a:t>
            </a:r>
            <a:r>
              <a:rPr lang="uk-UA" dirty="0">
                <a:solidFill>
                  <a:srgbClr val="001A00"/>
                </a:solidFill>
              </a:rPr>
              <a:t> Діани – членів команди.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955933" y="308735"/>
            <a:ext cx="5359711" cy="42455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solidFill>
                  <a:srgbClr val="001A00"/>
                </a:solidFill>
              </a:rPr>
              <a:t>15-16 лютого 2018 року у місті Тернополі відбувся ХІ Всеукраїнський дитячий форум «Формула успіху правової держави очима дітей» під гаслом «Заради гідності й свободи». Команду НВК «Вашківецька гімназія ім. І. </a:t>
            </a:r>
            <a:r>
              <a:rPr lang="uk-UA" sz="1600" dirty="0" err="1">
                <a:solidFill>
                  <a:srgbClr val="001A00"/>
                </a:solidFill>
              </a:rPr>
              <a:t>Бажанського</a:t>
            </a:r>
            <a:r>
              <a:rPr lang="uk-UA" sz="1600" dirty="0">
                <a:solidFill>
                  <a:srgbClr val="001A00"/>
                </a:solidFill>
              </a:rPr>
              <a:t>» представляли учні 9 класу – Пріньковський Роман та </a:t>
            </a:r>
            <a:r>
              <a:rPr lang="uk-UA" sz="1600" dirty="0" err="1">
                <a:solidFill>
                  <a:srgbClr val="001A00"/>
                </a:solidFill>
              </a:rPr>
              <a:t>Лисан</a:t>
            </a:r>
            <a:r>
              <a:rPr lang="uk-UA" sz="1600" dirty="0">
                <a:solidFill>
                  <a:srgbClr val="001A00"/>
                </a:solidFill>
              </a:rPr>
              <a:t> Михайло, під керівництвом учителя історії та правознавства Поповича О. В. </a:t>
            </a:r>
            <a:endParaRPr lang="uk-UA" sz="1600" dirty="0" smtClean="0">
              <a:solidFill>
                <a:srgbClr val="001A00"/>
              </a:solidFill>
            </a:endParaRPr>
          </a:p>
          <a:p>
            <a:pPr algn="ctr"/>
            <a:r>
              <a:rPr lang="uk-UA" sz="1600" dirty="0">
                <a:solidFill>
                  <a:srgbClr val="001A00"/>
                </a:solidFill>
              </a:rPr>
              <a:t>У результаті роботи форуму команда НВК «Вашківецька гімназія ім. І. </a:t>
            </a:r>
            <a:r>
              <a:rPr lang="uk-UA" sz="1600" dirty="0" err="1">
                <a:solidFill>
                  <a:srgbClr val="001A00"/>
                </a:solidFill>
              </a:rPr>
              <a:t>Бажанського</a:t>
            </a:r>
            <a:r>
              <a:rPr lang="uk-UA" sz="1600" dirty="0">
                <a:solidFill>
                  <a:srgbClr val="001A00"/>
                </a:solidFill>
              </a:rPr>
              <a:t>» отримала Подяки від головного територіального управління юстиції у Тернопільській області за формування і розвиток високоінтелектуальної, свідомої особистості з громадянською позицією, готовою до конкурентного вибору свого місця в житті </a:t>
            </a:r>
            <a:r>
              <a:rPr lang="uk-UA" sz="1400" dirty="0">
                <a:solidFill>
                  <a:srgbClr val="001A00"/>
                </a:solidFill>
              </a:rPr>
              <a:t>та</a:t>
            </a:r>
            <a:r>
              <a:rPr lang="uk-UA" sz="1600" dirty="0">
                <a:solidFill>
                  <a:srgbClr val="001A00"/>
                </a:solidFill>
              </a:rPr>
              <a:t> Грамоти за перемогу у номінації «Зразковий проект».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201" y="160338"/>
            <a:ext cx="4935894" cy="2760415"/>
          </a:xfrm>
          <a:prstGeom prst="rect">
            <a:avLst/>
          </a:prstGeom>
        </p:spPr>
      </p:pic>
      <p:sp>
        <p:nvSpPr>
          <p:cNvPr id="6" name="AutoShape 2" descr="Ð¡Ð²ÑÑÐ»Ð¸Ð½Ð° Ð²ÑÐ´ Ð¡Ð°Ð¹Ñ ÑÑÐ¸ÑÐµÐ»Ñ ÑÑÑÐ¾ÑÑÑ ÑÐ° Ð¿ÑÐ°Ð²Ð¾Ð·Ð½Ð°Ð²ÑÑÐ²Ð° ÐÐ¾Ð¿Ð¾Ð²Ð¸ÑÐ° ÐÐ»ÐµÐºÑÑÑ ÐÐ°ÑÐ¸Ð»ÑÐ¾Ð²Ð¸ÑÐ°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100" name="Picture 4" descr="Ð¡Ð²ÑÑÐ»Ð¸Ð½Ð° Ð²ÑÐ´ Ð¡Ð°Ð¹Ñ ÑÑÐ¸ÑÐµÐ»Ñ ÑÑÑÐ¾ÑÑÑ ÑÐ° Ð¿ÑÐ°Ð²Ð¾Ð·Ð½Ð°Ð²ÑÑÐ²Ð° ÐÐ¾Ð¿Ð¾Ð²Ð¸ÑÐ° ÐÐ»ÐµÐºÑÑÑ ÐÐ°ÑÐ¸Ð»ÑÐ¾Ð²Ð¸ÑÐ°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336" y="1410181"/>
            <a:ext cx="2216954" cy="334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Ð¡Ð²ÑÑÐ»Ð¸Ð½Ð° Ð²ÑÐ´ Ð¡Ð°Ð¹Ñ ÑÑÐ¸ÑÐµÐ»Ñ ÑÑÑÐ¾ÑÑÑ ÑÐ° Ð¿ÑÐ°Ð²Ð¾Ð·Ð½Ð°Ð²ÑÑÐ²Ð° ÐÐ¾Ð¿Ð¾Ð²Ð¸ÑÐ° ÐÐ»ÐµÐºÑÑÑ ÐÐ°ÑÐ¸Ð»ÑÐ¾Ð²Ð¸ÑÐ°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308" y="2494528"/>
            <a:ext cx="3290262" cy="256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58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000664" y="491706"/>
            <a:ext cx="10791645" cy="59694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7109"/>
              </p:ext>
            </p:extLst>
          </p:nvPr>
        </p:nvGraphicFramePr>
        <p:xfrm>
          <a:off x="1819509" y="1563026"/>
          <a:ext cx="9428499" cy="4518183"/>
        </p:xfrm>
        <a:graphic>
          <a:graphicData uri="http://schemas.openxmlformats.org/drawingml/2006/table">
            <a:tbl>
              <a:tblPr firstRow="1" firstCol="1" bandRow="1"/>
              <a:tblGrid>
                <a:gridCol w="3195840">
                  <a:extLst>
                    <a:ext uri="{9D8B030D-6E8A-4147-A177-3AD203B41FA5}">
                      <a16:colId xmlns:a16="http://schemas.microsoft.com/office/drawing/2014/main" val="3077486312"/>
                    </a:ext>
                  </a:extLst>
                </a:gridCol>
                <a:gridCol w="2151343">
                  <a:extLst>
                    <a:ext uri="{9D8B030D-6E8A-4147-A177-3AD203B41FA5}">
                      <a16:colId xmlns:a16="http://schemas.microsoft.com/office/drawing/2014/main" val="1251343046"/>
                    </a:ext>
                  </a:extLst>
                </a:gridCol>
                <a:gridCol w="999888">
                  <a:extLst>
                    <a:ext uri="{9D8B030D-6E8A-4147-A177-3AD203B41FA5}">
                      <a16:colId xmlns:a16="http://schemas.microsoft.com/office/drawing/2014/main" val="376094166"/>
                    </a:ext>
                  </a:extLst>
                </a:gridCol>
                <a:gridCol w="828479">
                  <a:extLst>
                    <a:ext uri="{9D8B030D-6E8A-4147-A177-3AD203B41FA5}">
                      <a16:colId xmlns:a16="http://schemas.microsoft.com/office/drawing/2014/main" val="1409042053"/>
                    </a:ext>
                  </a:extLst>
                </a:gridCol>
                <a:gridCol w="2252949">
                  <a:extLst>
                    <a:ext uri="{9D8B030D-6E8A-4147-A177-3AD203B41FA5}">
                      <a16:colId xmlns:a16="http://schemas.microsoft.com/office/drawing/2014/main" val="3710966199"/>
                    </a:ext>
                  </a:extLst>
                </a:gridCol>
              </a:tblGrid>
              <a:tr h="321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Прізвище, ім’я  учня</a:t>
                      </a:r>
                      <a:endParaRPr lang="uk-UA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uk-UA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Місце</a:t>
                      </a:r>
                      <a:endParaRPr lang="uk-UA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uk-UA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Прізвище  учителя</a:t>
                      </a:r>
                      <a:endParaRPr lang="uk-UA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8522372"/>
                  </a:ext>
                </a:extLst>
              </a:tr>
              <a:tr h="321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Гаврилюк Михайло</a:t>
                      </a:r>
                      <a:endParaRPr lang="uk-UA" sz="20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правознавство</a:t>
                      </a:r>
                      <a:endParaRPr lang="uk-UA" sz="20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uk-UA" sz="20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20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Попович  О.В.</a:t>
                      </a:r>
                      <a:endParaRPr lang="uk-UA" sz="20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0445453"/>
                  </a:ext>
                </a:extLst>
              </a:tr>
              <a:tr h="321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Лисан</a:t>
                      </a: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Михайло</a:t>
                      </a:r>
                      <a:endParaRPr lang="uk-UA" sz="20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історія</a:t>
                      </a:r>
                      <a:endParaRPr lang="uk-UA" sz="20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  <a:endParaRPr lang="uk-UA" sz="20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20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Попович  О.В.</a:t>
                      </a:r>
                      <a:endParaRPr lang="uk-UA" sz="20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0613790"/>
                  </a:ext>
                </a:extLst>
              </a:tr>
              <a:tr h="321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Пріньковський Роман</a:t>
                      </a:r>
                      <a:endParaRPr lang="uk-UA" sz="20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ІКТ</a:t>
                      </a:r>
                      <a:endParaRPr lang="uk-UA" sz="20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  <a:endParaRPr lang="uk-UA" sz="20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20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Гуменюк М.В.</a:t>
                      </a:r>
                      <a:endParaRPr lang="uk-UA" sz="20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455812"/>
                  </a:ext>
                </a:extLst>
              </a:tr>
              <a:tr h="334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Пріньковський </a:t>
                      </a:r>
                      <a:r>
                        <a:rPr lang="uk-UA" sz="1600" b="1" dirty="0" smtClean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Роман</a:t>
                      </a:r>
                      <a:endParaRPr lang="uk-UA" sz="20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Біологія</a:t>
                      </a:r>
                      <a:endParaRPr lang="uk-UA" sz="20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</a:t>
                      </a: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uk-UA" sz="1600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Приньковська</a:t>
                      </a: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В.М.</a:t>
                      </a:r>
                      <a:endParaRPr lang="uk-UA" sz="20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636988"/>
                  </a:ext>
                </a:extLst>
              </a:tr>
              <a:tr h="321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Хованець Назар</a:t>
                      </a:r>
                      <a:endParaRPr lang="uk-UA" sz="20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Географія </a:t>
                      </a:r>
                      <a:endParaRPr lang="uk-UA" sz="20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  <a:endParaRPr lang="uk-UA" sz="20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20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Романович М.В.</a:t>
                      </a:r>
                      <a:endParaRPr lang="uk-UA" sz="20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6919684"/>
                  </a:ext>
                </a:extLst>
              </a:tr>
              <a:tr h="321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Орчук Діана</a:t>
                      </a:r>
                      <a:endParaRPr lang="uk-UA" sz="20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Географія</a:t>
                      </a:r>
                      <a:endParaRPr lang="uk-UA" sz="20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uk-UA" sz="20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20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Романович М.В.</a:t>
                      </a:r>
                      <a:endParaRPr lang="uk-UA" sz="20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12510"/>
                  </a:ext>
                </a:extLst>
              </a:tr>
              <a:tr h="321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Савенко Ігор</a:t>
                      </a:r>
                      <a:endParaRPr lang="uk-UA" sz="20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Фізика </a:t>
                      </a:r>
                      <a:endParaRPr lang="uk-UA" sz="20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  <a:endParaRPr lang="uk-UA" sz="20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20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Савчук Н.І.</a:t>
                      </a:r>
                      <a:endParaRPr lang="uk-UA" sz="20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069832"/>
                  </a:ext>
                </a:extLst>
              </a:tr>
              <a:tr h="322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Пріньковський </a:t>
                      </a:r>
                      <a:r>
                        <a:rPr lang="uk-UA" sz="1600" b="1" dirty="0" smtClean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Роман</a:t>
                      </a:r>
                      <a:endParaRPr lang="uk-UA" sz="20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Фізика</a:t>
                      </a:r>
                      <a:endParaRPr lang="uk-UA" sz="20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  <a:endParaRPr lang="uk-UA" sz="20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20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Вірста</a:t>
                      </a: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І.М.</a:t>
                      </a:r>
                      <a:endParaRPr lang="uk-UA" sz="20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7004254"/>
                  </a:ext>
                </a:extLst>
              </a:tr>
              <a:tr h="321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Солован Дмитро</a:t>
                      </a:r>
                      <a:endParaRPr lang="uk-UA" sz="20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Фізика</a:t>
                      </a:r>
                      <a:endParaRPr lang="uk-UA" sz="20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  <a:endParaRPr lang="uk-UA" sz="20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20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Савчук Н.І</a:t>
                      </a:r>
                      <a:endParaRPr lang="uk-UA" sz="20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6945542"/>
                  </a:ext>
                </a:extLst>
              </a:tr>
              <a:tr h="321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Козаріз Михайло</a:t>
                      </a:r>
                      <a:endParaRPr lang="uk-UA" sz="20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Фізика</a:t>
                      </a:r>
                      <a:endParaRPr lang="uk-UA" sz="20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uk-UA" sz="20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20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Савчук Н.І</a:t>
                      </a:r>
                      <a:endParaRPr lang="uk-UA" sz="20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6989291"/>
                  </a:ext>
                </a:extLst>
              </a:tr>
              <a:tr h="321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Гаврилюк Михайло</a:t>
                      </a:r>
                      <a:endParaRPr lang="uk-UA" sz="20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Англ..мова</a:t>
                      </a:r>
                      <a:endParaRPr lang="uk-UA" sz="20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  <a:endParaRPr lang="uk-UA" sz="20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20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Савчук М.Д.</a:t>
                      </a:r>
                      <a:endParaRPr lang="uk-UA" sz="20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925942"/>
                  </a:ext>
                </a:extLst>
              </a:tr>
              <a:tr h="321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Савенко Ігор</a:t>
                      </a:r>
                      <a:endParaRPr lang="uk-UA" sz="20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хімія</a:t>
                      </a:r>
                      <a:endParaRPr lang="uk-UA" sz="20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uk-UA" sz="20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20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Маковійчук</a:t>
                      </a: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М.П.</a:t>
                      </a:r>
                      <a:endParaRPr lang="uk-UA" sz="20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0452694"/>
                  </a:ext>
                </a:extLst>
              </a:tr>
              <a:tr h="321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Оначук Іван</a:t>
                      </a:r>
                      <a:endParaRPr lang="uk-UA" sz="20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uk-UA" sz="20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  <a:endParaRPr lang="uk-UA" sz="20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20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Гаврилюк Є.С.</a:t>
                      </a:r>
                      <a:endParaRPr lang="uk-UA" sz="20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532901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94923" y="302625"/>
            <a:ext cx="887766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ПІДСУМОК ІІ ЕТАПУ  ВСЕУКРАЇНСЬКИХ УЧНІВСЬКИХ ОЛІМПІАД </a:t>
            </a:r>
            <a:endParaRPr kumimoji="0" lang="uk-UA" altLang="uk-UA" sz="20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УЧНІВ НВК «ВАШКІВЕЦЬКА ГІМНАЗІЯ ІМ.І.БАЖАНСЬКОГО»  </a:t>
            </a:r>
            <a:endParaRPr kumimoji="0" lang="uk-UA" altLang="uk-UA" sz="20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2017/2018 Н.Р.</a:t>
            </a:r>
            <a:endParaRPr kumimoji="0" lang="uk-UA" altLang="uk-UA" sz="20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5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021923"/>
              </p:ext>
            </p:extLst>
          </p:nvPr>
        </p:nvGraphicFramePr>
        <p:xfrm>
          <a:off x="1664793" y="1131580"/>
          <a:ext cx="9885053" cy="5515368"/>
        </p:xfrm>
        <a:graphic>
          <a:graphicData uri="http://schemas.openxmlformats.org/drawingml/2006/table">
            <a:tbl>
              <a:tblPr firstRow="1" firstCol="1" bandRow="1"/>
              <a:tblGrid>
                <a:gridCol w="2427812">
                  <a:extLst>
                    <a:ext uri="{9D8B030D-6E8A-4147-A177-3AD203B41FA5}">
                      <a16:colId xmlns:a16="http://schemas.microsoft.com/office/drawing/2014/main" val="3152163233"/>
                    </a:ext>
                  </a:extLst>
                </a:gridCol>
                <a:gridCol w="4305669">
                  <a:extLst>
                    <a:ext uri="{9D8B030D-6E8A-4147-A177-3AD203B41FA5}">
                      <a16:colId xmlns:a16="http://schemas.microsoft.com/office/drawing/2014/main" val="3594779537"/>
                    </a:ext>
                  </a:extLst>
                </a:gridCol>
                <a:gridCol w="719092">
                  <a:extLst>
                    <a:ext uri="{9D8B030D-6E8A-4147-A177-3AD203B41FA5}">
                      <a16:colId xmlns:a16="http://schemas.microsoft.com/office/drawing/2014/main" val="4146968998"/>
                    </a:ext>
                  </a:extLst>
                </a:gridCol>
                <a:gridCol w="568171">
                  <a:extLst>
                    <a:ext uri="{9D8B030D-6E8A-4147-A177-3AD203B41FA5}">
                      <a16:colId xmlns:a16="http://schemas.microsoft.com/office/drawing/2014/main" val="1632260094"/>
                    </a:ext>
                  </a:extLst>
                </a:gridCol>
                <a:gridCol w="1864309">
                  <a:extLst>
                    <a:ext uri="{9D8B030D-6E8A-4147-A177-3AD203B41FA5}">
                      <a16:colId xmlns:a16="http://schemas.microsoft.com/office/drawing/2014/main" val="1842769824"/>
                    </a:ext>
                  </a:extLst>
                </a:gridCol>
              </a:tblGrid>
              <a:tr h="211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Прізвище, </a:t>
                      </a:r>
                      <a:r>
                        <a:rPr lang="uk-UA" sz="1400" b="1" dirty="0" err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ім</a:t>
                      </a:r>
                      <a:r>
                        <a:rPr lang="en-US" sz="14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uk-UA" sz="14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  учня</a:t>
                      </a:r>
                      <a:endParaRPr lang="uk-UA" sz="14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Предмет</a:t>
                      </a:r>
                      <a:r>
                        <a:rPr lang="uk-UA" sz="14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Місце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Прізвище  учителя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3635911"/>
                  </a:ext>
                </a:extLst>
              </a:tr>
              <a:tr h="211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Данилюк Наталія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Моя Батьківщина - Україна 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І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Проскурняк Н.Г.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4879756"/>
                  </a:ext>
                </a:extLst>
              </a:tr>
              <a:tr h="211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Орчук Діана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Моя Батьківщина - Україна 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Стренадко М.М.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304483"/>
                  </a:ext>
                </a:extLst>
              </a:tr>
              <a:tr h="211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Стрілецька Антоніна</a:t>
                      </a:r>
                      <a:endParaRPr lang="uk-UA" sz="14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Мовно-літературний конкурс ім.Шевчека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Стренадко М.М.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8195450"/>
                  </a:ext>
                </a:extLst>
              </a:tr>
              <a:tr h="211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Данилюк Наталія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Мовно-літературний конкурс </a:t>
                      </a:r>
                      <a:r>
                        <a:rPr lang="uk-UA" sz="1400" b="1" dirty="0" err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ім.Шевчека</a:t>
                      </a:r>
                      <a:endParaRPr lang="uk-UA" sz="14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Стренадко М.М.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3604798"/>
                  </a:ext>
                </a:extLst>
              </a:tr>
              <a:tr h="211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Терновецький Микола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Мовно-літературний конкурс ім.Шевчека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Стренадко М.М.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4885833"/>
                  </a:ext>
                </a:extLst>
              </a:tr>
              <a:tr h="211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Костюк Олеся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Мовно-літературний конкурс ім.Шевчека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Гуйванюк Л.М.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4692248"/>
                  </a:ext>
                </a:extLst>
              </a:tr>
              <a:tr h="211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Цюпало Андріана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Мовно-літературний конкурс ім.Шевчека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Гуйванюк Л.М.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5578645"/>
                  </a:ext>
                </a:extLst>
              </a:tr>
              <a:tr h="211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Гарас Наталія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Конкурс з </a:t>
                      </a:r>
                      <a:r>
                        <a:rPr lang="uk-UA" sz="1400" b="1" dirty="0" err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укр.мови</a:t>
                      </a:r>
                      <a:r>
                        <a:rPr lang="uk-UA" sz="14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 dirty="0" smtClean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ім</a:t>
                      </a:r>
                      <a:r>
                        <a:rPr lang="uk-UA" sz="14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Яцика</a:t>
                      </a:r>
                      <a:endParaRPr lang="uk-UA" sz="14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Паранчак Л.Г.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1881951"/>
                  </a:ext>
                </a:extLst>
              </a:tr>
              <a:tr h="211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Попович Анна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Конкурс з </a:t>
                      </a:r>
                      <a:r>
                        <a:rPr lang="uk-UA" sz="1400" b="1" dirty="0" err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укр.мови</a:t>
                      </a:r>
                      <a:r>
                        <a:rPr lang="uk-UA" sz="14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 dirty="0" smtClean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ім</a:t>
                      </a:r>
                      <a:r>
                        <a:rPr lang="uk-UA" sz="14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Яцика</a:t>
                      </a:r>
                      <a:endParaRPr lang="uk-UA" sz="14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Попович Л.В.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0674564"/>
                  </a:ext>
                </a:extLst>
              </a:tr>
              <a:tr h="211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Стрілецька Антоніна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Конкурс з </a:t>
                      </a:r>
                      <a:r>
                        <a:rPr lang="uk-UA" sz="1400" b="1" dirty="0" err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укр.мови</a:t>
                      </a:r>
                      <a:r>
                        <a:rPr lang="uk-UA" sz="14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 dirty="0" smtClean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ім</a:t>
                      </a:r>
                      <a:r>
                        <a:rPr lang="uk-UA" sz="14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Яцика</a:t>
                      </a:r>
                      <a:endParaRPr lang="uk-UA" sz="14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Стренадко М.М.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1659187"/>
                  </a:ext>
                </a:extLst>
              </a:tr>
              <a:tr h="211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Терновецький Микола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Конкурс з </a:t>
                      </a:r>
                      <a:r>
                        <a:rPr lang="uk-UA" sz="1400" b="1" dirty="0" err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укр.мови</a:t>
                      </a:r>
                      <a:r>
                        <a:rPr lang="uk-UA" sz="14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 dirty="0" smtClean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ім</a:t>
                      </a:r>
                      <a:r>
                        <a:rPr lang="uk-UA" sz="14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Яцика</a:t>
                      </a:r>
                      <a:endParaRPr lang="uk-UA" sz="14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Стренадко М.М.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758035"/>
                  </a:ext>
                </a:extLst>
              </a:tr>
              <a:tr h="211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Данилюк Наталія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Конкурс з </a:t>
                      </a:r>
                      <a:r>
                        <a:rPr lang="uk-UA" sz="1400" b="1" dirty="0" err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укр.мови</a:t>
                      </a:r>
                      <a:r>
                        <a:rPr lang="uk-UA" sz="14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 dirty="0" smtClean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ім</a:t>
                      </a:r>
                      <a:r>
                        <a:rPr lang="uk-UA" sz="14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Яцика</a:t>
                      </a:r>
                      <a:endParaRPr lang="uk-UA" sz="14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Стренадко М.М.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0373883"/>
                  </a:ext>
                </a:extLst>
              </a:tr>
              <a:tr h="211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Гарас Наталія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Буковинська зіронька</a:t>
                      </a:r>
                      <a:endParaRPr lang="uk-UA" sz="14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Медвідь Н.М.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6297912"/>
                  </a:ext>
                </a:extLst>
              </a:tr>
              <a:tr h="211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Стрілецька Антоніна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Буковинська зіронька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Медвідь Н.М.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8624102"/>
                  </a:ext>
                </a:extLst>
              </a:tr>
              <a:tr h="211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Волощук </a:t>
                      </a:r>
                      <a:r>
                        <a:rPr lang="uk-UA" sz="1400" b="1" dirty="0" smtClean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Тетяна</a:t>
                      </a:r>
                      <a:r>
                        <a:rPr lang="uk-UA" sz="14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Українознавства</a:t>
                      </a:r>
                      <a:endParaRPr lang="uk-UA" sz="14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Проскурняк Н.Г.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806891"/>
                  </a:ext>
                </a:extLst>
              </a:tr>
              <a:tr h="211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Приймак Марина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Читці віршів Ю.Федьковича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 </a:t>
                      </a:r>
                      <a:endParaRPr lang="uk-UA" sz="14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Стренадко М.М.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483451"/>
                  </a:ext>
                </a:extLst>
              </a:tr>
              <a:tr h="211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Вірста Марія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Читці віршів Ю.Федьковича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Стренадко М.М.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6151573"/>
                  </a:ext>
                </a:extLst>
              </a:tr>
              <a:tr h="211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Орчук Христина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Читці віршів Ю.Федьковича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Стренадко М.М.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9770909"/>
                  </a:ext>
                </a:extLst>
              </a:tr>
              <a:tr h="211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Приймак Марина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Нам треба голосу Тараса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Стренадко М.М.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7983012"/>
                  </a:ext>
                </a:extLst>
              </a:tr>
              <a:tr h="211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Орчук Діана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Нам треба голосу Тараса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Стренадко М.М.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7559060"/>
                  </a:ext>
                </a:extLst>
              </a:tr>
              <a:tr h="211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Савчук Василь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Буковинські пересмішники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Пріньковська О.М.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0503048"/>
                  </a:ext>
                </a:extLst>
              </a:tr>
              <a:tr h="211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Гуменюк Анастасія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Буковинські пересмішники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Пріньковська О.М.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9179786"/>
                  </a:ext>
                </a:extLst>
              </a:tr>
              <a:tr h="211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Попович Єва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Буковинські пересмішники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Хачман</a:t>
                      </a:r>
                      <a:r>
                        <a:rPr lang="uk-UA" sz="14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Н.М.</a:t>
                      </a:r>
                      <a:endParaRPr lang="uk-UA" sz="14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96" marR="291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96662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53275" y="39627"/>
            <a:ext cx="938279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ПІДСУМОК ІІ ЕТАПУ  ВСЕУКРАЇНСЬКИХ УЧНІВСЬКИХ  КОНКУРСІВ</a:t>
            </a:r>
            <a:endParaRPr kumimoji="0" lang="uk-UA" altLang="uk-UA" sz="20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УЧНІВ НВК </a:t>
            </a:r>
            <a:r>
              <a:rPr kumimoji="0" lang="uk-UA" altLang="uk-UA" sz="20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uk-UA" altLang="uk-UA" sz="20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ВАШКІВЕЦЬКА ГІМНАЗІЯ ІМ.І.БАЖАНСЬКОГО</a:t>
            </a:r>
            <a:r>
              <a:rPr kumimoji="0" lang="uk-UA" altLang="uk-UA" sz="20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kumimoji="0" lang="uk-UA" altLang="uk-UA" sz="20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uk-UA" altLang="uk-UA" sz="20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2017-2018 Н.Р.</a:t>
            </a:r>
            <a:endParaRPr kumimoji="0" lang="uk-UA" altLang="uk-UA" sz="20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47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117975"/>
              </p:ext>
            </p:extLst>
          </p:nvPr>
        </p:nvGraphicFramePr>
        <p:xfrm>
          <a:off x="1978778" y="1743219"/>
          <a:ext cx="9464538" cy="3707671"/>
        </p:xfrm>
        <a:graphic>
          <a:graphicData uri="http://schemas.openxmlformats.org/drawingml/2006/table">
            <a:tbl>
              <a:tblPr firstRow="1" firstCol="1" bandRow="1"/>
              <a:tblGrid>
                <a:gridCol w="3077384">
                  <a:extLst>
                    <a:ext uri="{9D8B030D-6E8A-4147-A177-3AD203B41FA5}">
                      <a16:colId xmlns:a16="http://schemas.microsoft.com/office/drawing/2014/main" val="1948402253"/>
                    </a:ext>
                  </a:extLst>
                </a:gridCol>
                <a:gridCol w="2363415">
                  <a:extLst>
                    <a:ext uri="{9D8B030D-6E8A-4147-A177-3AD203B41FA5}">
                      <a16:colId xmlns:a16="http://schemas.microsoft.com/office/drawing/2014/main" val="297640430"/>
                    </a:ext>
                  </a:extLst>
                </a:gridCol>
                <a:gridCol w="997777">
                  <a:extLst>
                    <a:ext uri="{9D8B030D-6E8A-4147-A177-3AD203B41FA5}">
                      <a16:colId xmlns:a16="http://schemas.microsoft.com/office/drawing/2014/main" val="3557185536"/>
                    </a:ext>
                  </a:extLst>
                </a:gridCol>
                <a:gridCol w="831645">
                  <a:extLst>
                    <a:ext uri="{9D8B030D-6E8A-4147-A177-3AD203B41FA5}">
                      <a16:colId xmlns:a16="http://schemas.microsoft.com/office/drawing/2014/main" val="3418736594"/>
                    </a:ext>
                  </a:extLst>
                </a:gridCol>
                <a:gridCol w="2194317">
                  <a:extLst>
                    <a:ext uri="{9D8B030D-6E8A-4147-A177-3AD203B41FA5}">
                      <a16:colId xmlns:a16="http://schemas.microsoft.com/office/drawing/2014/main" val="1761904411"/>
                    </a:ext>
                  </a:extLst>
                </a:gridCol>
              </a:tblGrid>
              <a:tr h="826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Прізвище, </a:t>
                      </a:r>
                      <a:r>
                        <a:rPr lang="uk-UA" sz="16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ім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uk-UA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  учня</a:t>
                      </a:r>
                      <a:endParaRPr lang="uk-UA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Номінація</a:t>
                      </a:r>
                      <a:endParaRPr lang="uk-UA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Місце</a:t>
                      </a:r>
                      <a:endParaRPr lang="uk-UA" sz="16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uk-UA" sz="16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Прізвище  учителя</a:t>
                      </a:r>
                      <a:endParaRPr lang="uk-UA" sz="16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310737"/>
                  </a:ext>
                </a:extLst>
              </a:tr>
              <a:tr h="826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Волощук </a:t>
                      </a:r>
                      <a:r>
                        <a:rPr lang="uk-UA" sz="1600" b="1" dirty="0" smtClean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Тетяна</a:t>
                      </a:r>
                      <a:r>
                        <a:rPr lang="uk-UA" sz="1600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Літературознавство</a:t>
                      </a:r>
                      <a:endParaRPr lang="uk-UA" sz="16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Учасник </a:t>
                      </a:r>
                      <a:r>
                        <a:rPr lang="en-US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</a:t>
                      </a: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 smtClean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етапу</a:t>
                      </a:r>
                      <a:r>
                        <a:rPr lang="uk-UA" sz="1600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  <a:endParaRPr lang="uk-UA" sz="16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6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Гуйванюк</a:t>
                      </a: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Л.М.</a:t>
                      </a:r>
                      <a:endParaRPr lang="uk-UA" sz="16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5169393"/>
                  </a:ext>
                </a:extLst>
              </a:tr>
              <a:tr h="826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Орчук Діана</a:t>
                      </a:r>
                      <a:endParaRPr lang="uk-UA" sz="16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Фольклористика</a:t>
                      </a:r>
                      <a:endParaRPr lang="uk-UA" sz="16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  <a:endParaRPr lang="uk-UA" sz="16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6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Стренадко</a:t>
                      </a: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М.М.</a:t>
                      </a:r>
                      <a:endParaRPr lang="uk-UA" sz="16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1559392"/>
                  </a:ext>
                </a:extLst>
              </a:tr>
              <a:tr h="826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Гаврилюк Михайло</a:t>
                      </a:r>
                      <a:endParaRPr lang="uk-UA" sz="16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Мовознавство</a:t>
                      </a:r>
                      <a:endParaRPr lang="uk-UA" sz="16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  <a:endParaRPr lang="uk-UA" sz="16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6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Савчук М.Д.</a:t>
                      </a:r>
                      <a:endParaRPr lang="uk-UA" sz="16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8480383"/>
                  </a:ext>
                </a:extLst>
              </a:tr>
              <a:tr h="399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Пріньковський Роман</a:t>
                      </a:r>
                      <a:endParaRPr lang="uk-UA" sz="16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Інформатика</a:t>
                      </a:r>
                      <a:endParaRPr lang="uk-UA" sz="160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  <a:endParaRPr lang="uk-UA" sz="16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6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Гуменюк М.В.</a:t>
                      </a:r>
                      <a:endParaRPr lang="uk-UA" sz="1600" dirty="0">
                        <a:solidFill>
                          <a:srgbClr val="001A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62992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186194" y="320542"/>
            <a:ext cx="674792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Підсумок І етапу всеукраїнського конкурсу-захисту науково-дослідницьких робіт Буковинської Малої академії наук учнівської молоді – 2018 </a:t>
            </a:r>
            <a:endParaRPr kumimoji="0" lang="uk-UA" altLang="uk-UA" sz="2000" b="1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2000" b="1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96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574111"/>
              </p:ext>
            </p:extLst>
          </p:nvPr>
        </p:nvGraphicFramePr>
        <p:xfrm>
          <a:off x="1637890" y="1641403"/>
          <a:ext cx="9627872" cy="4803785"/>
        </p:xfrm>
        <a:graphic>
          <a:graphicData uri="http://schemas.openxmlformats.org/drawingml/2006/table">
            <a:tbl>
              <a:tblPr firstRow="1" firstCol="1" bandRow="1"/>
              <a:tblGrid>
                <a:gridCol w="3297478">
                  <a:extLst>
                    <a:ext uri="{9D8B030D-6E8A-4147-A177-3AD203B41FA5}">
                      <a16:colId xmlns:a16="http://schemas.microsoft.com/office/drawing/2014/main" val="1851169528"/>
                    </a:ext>
                  </a:extLst>
                </a:gridCol>
                <a:gridCol w="2162775">
                  <a:extLst>
                    <a:ext uri="{9D8B030D-6E8A-4147-A177-3AD203B41FA5}">
                      <a16:colId xmlns:a16="http://schemas.microsoft.com/office/drawing/2014/main" val="1742795705"/>
                    </a:ext>
                  </a:extLst>
                </a:gridCol>
                <a:gridCol w="1021031">
                  <a:extLst>
                    <a:ext uri="{9D8B030D-6E8A-4147-A177-3AD203B41FA5}">
                      <a16:colId xmlns:a16="http://schemas.microsoft.com/office/drawing/2014/main" val="1356480915"/>
                    </a:ext>
                  </a:extLst>
                </a:gridCol>
                <a:gridCol w="845998">
                  <a:extLst>
                    <a:ext uri="{9D8B030D-6E8A-4147-A177-3AD203B41FA5}">
                      <a16:colId xmlns:a16="http://schemas.microsoft.com/office/drawing/2014/main" val="2730011421"/>
                    </a:ext>
                  </a:extLst>
                </a:gridCol>
                <a:gridCol w="2300590">
                  <a:extLst>
                    <a:ext uri="{9D8B030D-6E8A-4147-A177-3AD203B41FA5}">
                      <a16:colId xmlns:a16="http://schemas.microsoft.com/office/drawing/2014/main" val="358918361"/>
                    </a:ext>
                  </a:extLst>
                </a:gridCol>
              </a:tblGrid>
              <a:tr h="260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Прізвище, </a:t>
                      </a:r>
                      <a:r>
                        <a:rPr lang="uk-UA" sz="16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ім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uk-UA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  учня</a:t>
                      </a:r>
                      <a:endParaRPr lang="uk-UA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Номінація</a:t>
                      </a:r>
                      <a:endParaRPr lang="uk-UA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Місце</a:t>
                      </a:r>
                      <a:endParaRPr lang="uk-UA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uk-UA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Прізвище  учителя</a:t>
                      </a:r>
                      <a:endParaRPr lang="uk-UA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017731"/>
                  </a:ext>
                </a:extLst>
              </a:tr>
              <a:tr h="485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Данилюк Наталія</a:t>
                      </a:r>
                      <a:endParaRPr lang="uk-UA" sz="1600" dirty="0">
                        <a:solidFill>
                          <a:srgbClr val="001A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Гуцульщинознавство</a:t>
                      </a:r>
                      <a:endParaRPr lang="uk-UA" sz="1600" dirty="0">
                        <a:solidFill>
                          <a:srgbClr val="001A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 smtClean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</a:t>
                      </a: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dirty="0">
                        <a:solidFill>
                          <a:srgbClr val="001A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7221" marR="67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Проскурняк Н.Г.</a:t>
                      </a:r>
                      <a:endParaRPr lang="uk-UA" sz="1600">
                        <a:solidFill>
                          <a:srgbClr val="001A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5175831"/>
                  </a:ext>
                </a:extLst>
              </a:tr>
              <a:tr h="421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Орчук</a:t>
                      </a: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Діана</a:t>
                      </a:r>
                      <a:endParaRPr lang="uk-UA" sz="1600" dirty="0">
                        <a:solidFill>
                          <a:srgbClr val="001A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Гуцульщинознавство</a:t>
                      </a:r>
                      <a:endParaRPr lang="uk-UA" sz="1600" dirty="0">
                        <a:solidFill>
                          <a:srgbClr val="001A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uk-UA" sz="1600" dirty="0">
                        <a:solidFill>
                          <a:srgbClr val="001A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7221" marR="67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Стренадко М.М.</a:t>
                      </a:r>
                      <a:endParaRPr lang="uk-UA" sz="1600">
                        <a:solidFill>
                          <a:srgbClr val="001A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2306277"/>
                  </a:ext>
                </a:extLst>
              </a:tr>
              <a:tr h="502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Костюк Олеся</a:t>
                      </a:r>
                      <a:endParaRPr lang="uk-UA" sz="1600" dirty="0">
                        <a:solidFill>
                          <a:srgbClr val="001A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Літературознавство</a:t>
                      </a:r>
                      <a:endParaRPr lang="uk-UA" sz="1600" dirty="0">
                        <a:solidFill>
                          <a:srgbClr val="001A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dirty="0">
                        <a:solidFill>
                          <a:srgbClr val="001A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7221" marR="67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Проскурняк Н.Г.</a:t>
                      </a:r>
                      <a:endParaRPr lang="uk-UA" sz="1600" dirty="0">
                        <a:solidFill>
                          <a:srgbClr val="001A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489942"/>
                  </a:ext>
                </a:extLst>
              </a:tr>
              <a:tr h="434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Волощук Тетяна</a:t>
                      </a:r>
                      <a:endParaRPr lang="uk-UA" sz="1600">
                        <a:solidFill>
                          <a:srgbClr val="001A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Літературознавство</a:t>
                      </a:r>
                      <a:endParaRPr lang="uk-UA" sz="1600">
                        <a:solidFill>
                          <a:srgbClr val="001A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  <a:endParaRPr lang="uk-UA" sz="1600">
                        <a:solidFill>
                          <a:srgbClr val="001A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7221" marR="67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Гуйванюк Л.М.</a:t>
                      </a:r>
                      <a:endParaRPr lang="uk-UA" sz="1600">
                        <a:solidFill>
                          <a:srgbClr val="001A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9356603"/>
                  </a:ext>
                </a:extLst>
              </a:tr>
              <a:tr h="428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Данилюк Маріна</a:t>
                      </a:r>
                      <a:endParaRPr lang="uk-UA" sz="1600">
                        <a:solidFill>
                          <a:srgbClr val="001A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Гуцульщинознавство</a:t>
                      </a:r>
                      <a:endParaRPr lang="uk-UA" sz="1600">
                        <a:solidFill>
                          <a:srgbClr val="001A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uk-UA" sz="1600">
                        <a:solidFill>
                          <a:srgbClr val="001A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7221" marR="67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Проскурняк Н.Г.</a:t>
                      </a:r>
                      <a:endParaRPr lang="uk-UA" sz="1600">
                        <a:solidFill>
                          <a:srgbClr val="001A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194473"/>
                  </a:ext>
                </a:extLst>
              </a:tr>
              <a:tr h="4687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Паранчак Петро</a:t>
                      </a:r>
                      <a:endParaRPr lang="uk-UA" sz="1600">
                        <a:solidFill>
                          <a:srgbClr val="001A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Інформатика</a:t>
                      </a:r>
                      <a:endParaRPr lang="uk-UA" sz="1600" dirty="0">
                        <a:solidFill>
                          <a:srgbClr val="001A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  <a:endParaRPr lang="uk-UA" sz="1600">
                        <a:solidFill>
                          <a:srgbClr val="001A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7221" marR="67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Гуменюк М.В.</a:t>
                      </a:r>
                      <a:endParaRPr lang="uk-UA" sz="1600">
                        <a:solidFill>
                          <a:srgbClr val="001A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2622958"/>
                  </a:ext>
                </a:extLst>
              </a:tr>
              <a:tr h="481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Гаврилюк </a:t>
                      </a:r>
                      <a:r>
                        <a:rPr lang="uk-UA" sz="1600" b="1" dirty="0" smtClean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Михайло</a:t>
                      </a: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dirty="0">
                        <a:solidFill>
                          <a:srgbClr val="001A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Мовознавство</a:t>
                      </a:r>
                      <a:endParaRPr lang="uk-UA" sz="1600" dirty="0">
                        <a:solidFill>
                          <a:srgbClr val="001A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  <a:endParaRPr lang="uk-UA" sz="1600">
                        <a:solidFill>
                          <a:srgbClr val="001A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7221" marR="67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Савчук М.Д.</a:t>
                      </a:r>
                      <a:endParaRPr lang="uk-UA" sz="1600">
                        <a:solidFill>
                          <a:srgbClr val="001A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044911"/>
                  </a:ext>
                </a:extLst>
              </a:tr>
              <a:tr h="458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Пріньковський Роман</a:t>
                      </a:r>
                      <a:endParaRPr lang="uk-UA" sz="1600" dirty="0">
                        <a:solidFill>
                          <a:srgbClr val="001A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Біологія</a:t>
                      </a:r>
                      <a:endParaRPr lang="uk-UA" sz="1600" dirty="0">
                        <a:solidFill>
                          <a:srgbClr val="001A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  <a:endParaRPr lang="uk-UA" sz="1600">
                        <a:solidFill>
                          <a:srgbClr val="001A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7221" marR="67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Приньковська В.М.</a:t>
                      </a:r>
                      <a:endParaRPr lang="uk-UA" sz="1600">
                        <a:solidFill>
                          <a:srgbClr val="001A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599925"/>
                  </a:ext>
                </a:extLst>
              </a:tr>
              <a:tr h="4571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Лисан Михайло</a:t>
                      </a:r>
                      <a:endParaRPr lang="uk-UA" sz="1600">
                        <a:solidFill>
                          <a:srgbClr val="001A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Історія</a:t>
                      </a:r>
                      <a:endParaRPr lang="uk-UA" sz="1600" dirty="0">
                        <a:solidFill>
                          <a:srgbClr val="001A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uk-UA" sz="1600">
                        <a:solidFill>
                          <a:srgbClr val="001A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7221" marR="67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Попович О.В.</a:t>
                      </a:r>
                      <a:endParaRPr lang="uk-UA" sz="1600">
                        <a:solidFill>
                          <a:srgbClr val="001A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7015023"/>
                  </a:ext>
                </a:extLst>
              </a:tr>
              <a:tr h="4039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Солован Дмитро</a:t>
                      </a:r>
                      <a:endParaRPr lang="uk-UA" sz="1600">
                        <a:solidFill>
                          <a:srgbClr val="001A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Фізика</a:t>
                      </a:r>
                      <a:endParaRPr lang="uk-UA" sz="1600" dirty="0">
                        <a:solidFill>
                          <a:srgbClr val="001A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uk-UA" sz="1600">
                        <a:solidFill>
                          <a:srgbClr val="001A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7221" marR="67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1A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Савчук Н.І.</a:t>
                      </a:r>
                      <a:endParaRPr lang="uk-UA" sz="1600" dirty="0">
                        <a:solidFill>
                          <a:srgbClr val="001A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657956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99316" y="356875"/>
            <a:ext cx="873562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1" i="0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ПІДСУМОК  ХХІ ЗЛЬОТУ </a:t>
            </a:r>
            <a:endParaRPr kumimoji="0" lang="uk-UA" altLang="uk-UA" sz="2000" b="0" i="0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1" i="0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ОБДАРОВАНОЇ УЧНІВСЬКОЇ МОЛОДІ ГУЦУЛЬЩИНИ</a:t>
            </a:r>
            <a:endParaRPr kumimoji="0" lang="uk-UA" altLang="uk-UA" sz="2000" b="0" i="0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1" i="0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УЧНІВ НВК </a:t>
            </a:r>
            <a:r>
              <a:rPr kumimoji="0" lang="uk-UA" altLang="uk-UA" sz="2000" b="1" i="0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uk-UA" altLang="uk-UA" sz="2000" b="1" i="0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ВАШКІВЕЦЬКА ГІМНАЗІЯ ІМ.І.БАЖАНСЬКОГО</a:t>
            </a:r>
            <a:r>
              <a:rPr kumimoji="0" lang="uk-UA" altLang="uk-UA" sz="2000" b="1" i="0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kumimoji="0" lang="uk-UA" altLang="uk-UA" sz="2000" b="1" i="0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uk-UA" altLang="uk-UA" sz="2000" b="0" i="0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78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TM10001105[[fn=Обтинання]]</Template>
  <TotalTime>259</TotalTime>
  <Words>1180</Words>
  <Application>Microsoft Office PowerPoint</Application>
  <PresentationFormat>Широкоэкранный</PresentationFormat>
  <Paragraphs>372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Franklin Gothic Book</vt:lpstr>
      <vt:lpstr>Times New Roman</vt:lpstr>
      <vt:lpstr>Crop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19</cp:revision>
  <dcterms:created xsi:type="dcterms:W3CDTF">2018-05-17T06:36:56Z</dcterms:created>
  <dcterms:modified xsi:type="dcterms:W3CDTF">2024-03-18T09:13:22Z</dcterms:modified>
</cp:coreProperties>
</file>